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97" r:id="rId2"/>
    <p:sldMasterId id="2147483745" r:id="rId3"/>
  </p:sldMasterIdLst>
  <p:notesMasterIdLst>
    <p:notesMasterId r:id="rId19"/>
  </p:notesMasterIdLst>
  <p:sldIdLst>
    <p:sldId id="331" r:id="rId4"/>
    <p:sldId id="334" r:id="rId5"/>
    <p:sldId id="346" r:id="rId6"/>
    <p:sldId id="350" r:id="rId7"/>
    <p:sldId id="349" r:id="rId8"/>
    <p:sldId id="348" r:id="rId9"/>
    <p:sldId id="351" r:id="rId10"/>
    <p:sldId id="347" r:id="rId11"/>
    <p:sldId id="353" r:id="rId12"/>
    <p:sldId id="360" r:id="rId13"/>
    <p:sldId id="361" r:id="rId14"/>
    <p:sldId id="362" r:id="rId15"/>
    <p:sldId id="363" r:id="rId16"/>
    <p:sldId id="343" r:id="rId17"/>
    <p:sldId id="355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CFDDF6-C539-47DD-B6F7-7F98D628EFAD}" type="datetimeFigureOut">
              <a:rPr lang="ru-RU" smtClean="0"/>
              <a:t>26.01.2022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34DDEC-29D1-42FF-8E14-361995301DB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2987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4DDEC-29D1-42FF-8E14-361995301DBD}" type="slidenum">
              <a:rPr lang="ru-RU" smtClean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64184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2765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A7B6565-CE8D-41B4-BD7C-38DF7907DB2D}" type="slidenum">
              <a:rPr lang="ru-RU" altLang="ru-RU">
                <a:latin typeface="Arial" panose="020B0604020202020204" pitchFamily="34" charset="0"/>
              </a:rPr>
              <a:pPr eaLnBrk="1" hangingPunct="1">
                <a:spcBef>
                  <a:spcPct val="0"/>
                </a:spcBef>
              </a:pPr>
              <a:t>9</a:t>
            </a:fld>
            <a:endParaRPr lang="ru-RU" alt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85466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286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AC75967D-6FEE-439A-B204-97FEDD970D7C}" type="slidenum">
              <a:rPr lang="ru-RU" altLang="ru-RU">
                <a:latin typeface="Arial" panose="020B0604020202020204" pitchFamily="34" charset="0"/>
              </a:rPr>
              <a:pPr eaLnBrk="1" hangingPunct="1">
                <a:spcBef>
                  <a:spcPct val="0"/>
                </a:spcBef>
              </a:pPr>
              <a:t>15</a:t>
            </a:fld>
            <a:endParaRPr lang="ru-RU" alt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87715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51708-E631-4F8D-8193-C659482519D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7052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B347D8-2A76-4C7D-AAB3-BF7E86C9D5E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878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1933DE-1357-4D60-8500-B8673BB6B38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7886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456956-12B1-45F0-822D-6D2D8CC1DC67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498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16A777-39E2-4298-8538-24E70B042EC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160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0E31F3-B84C-40A7-968B-CED895384E8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6231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CBA392-C999-4870-AED5-531D24CC096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934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52C68B-8653-4A8B-A590-39906A68633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081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D696C3-50F9-48BA-83D6-EFE4E2761F3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3507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774ADC-EAFF-4B1C-A711-FA661210691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801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B0F2F0-6589-4D91-A14A-0A7E0639BB4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65798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51708-E631-4F8D-8193-C659482519D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70529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B347D8-2A76-4C7D-AAB3-BF7E86C9D5E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8783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1933DE-1357-4D60-8500-B8673BB6B38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78864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456956-12B1-45F0-822D-6D2D8CC1DC67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4981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16A777-39E2-4298-8538-24E70B042EC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1602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0E31F3-B84C-40A7-968B-CED895384E8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62313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CBA392-C999-4870-AED5-531D24CC096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9349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52C68B-8653-4A8B-A590-39906A68633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0816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D696C3-50F9-48BA-83D6-EFE4E2761F3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35076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774ADC-EAFF-4B1C-A711-FA661210691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8014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B0F2F0-6589-4D91-A14A-0A7E0639BB4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657981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51708-E631-4F8D-8193-C659482519D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705299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B347D8-2A76-4C7D-AAB3-BF7E86C9D5E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87836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1933DE-1357-4D60-8500-B8673BB6B38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78864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456956-12B1-45F0-822D-6D2D8CC1DC67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49811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16A777-39E2-4298-8538-24E70B042EC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16025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0E31F3-B84C-40A7-968B-CED895384E8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623135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CBA392-C999-4870-AED5-531D24CC096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93494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52C68B-8653-4A8B-A590-39906A68633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08164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D696C3-50F9-48BA-83D6-EFE4E2761F3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350768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774ADC-EAFF-4B1C-A711-FA661210691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80145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B0F2F0-6589-4D91-A14A-0A7E0639BB4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657981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5613" y="273050"/>
            <a:ext cx="8226425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5613" y="1598613"/>
            <a:ext cx="4037012" cy="44973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5025" y="1598613"/>
            <a:ext cx="4037013" cy="2171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5025" y="3922713"/>
            <a:ext cx="4037013" cy="21732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5613" y="6242050"/>
            <a:ext cx="2130425" cy="47466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6242050"/>
            <a:ext cx="2895600" cy="47466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242050"/>
            <a:ext cx="2130425" cy="47466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933F25-C953-47CB-9472-B9E2C0BB74A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538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EC76FDC-95B8-4F02-B7FD-9468B0FFC084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5609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EC76FDC-95B8-4F02-B7FD-9468B0FFC084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5609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EC76FDC-95B8-4F02-B7FD-9468B0FFC084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5609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  <p:sldLayoutId id="2147483757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8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5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34.xml"/><Relationship Id="rId1" Type="http://schemas.openxmlformats.org/officeDocument/2006/relationships/tags" Target="../tags/tag3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slideLayout" Target="../slideLayouts/slideLayout26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rtsait.ru/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-387424"/>
            <a:ext cx="7859216" cy="6120680"/>
          </a:xfrm>
        </p:spPr>
        <p:txBody>
          <a:bodyPr/>
          <a:lstStyle/>
          <a:p>
            <a:r>
              <a:rPr lang="ru-RU" sz="2000" b="1" u="sng" dirty="0" smtClean="0">
                <a:solidFill>
                  <a:srgbClr val="000000"/>
                </a:solidFill>
              </a:rPr>
              <a:t/>
            </a:r>
            <a:br>
              <a:rPr lang="ru-RU" sz="2000" b="1" u="sng" dirty="0" smtClean="0">
                <a:solidFill>
                  <a:srgbClr val="000000"/>
                </a:solidFill>
              </a:rPr>
            </a:br>
            <a:r>
              <a:rPr lang="ru-RU" sz="2000" b="1" u="sng" dirty="0" smtClean="0">
                <a:solidFill>
                  <a:srgbClr val="000000"/>
                </a:solidFill>
              </a:rPr>
              <a:t/>
            </a:r>
            <a:br>
              <a:rPr lang="ru-RU" sz="2000" b="1" u="sng" dirty="0" smtClean="0">
                <a:solidFill>
                  <a:srgbClr val="000000"/>
                </a:solidFill>
              </a:rPr>
            </a:br>
            <a:r>
              <a:rPr lang="ru-RU" sz="2000" b="1" u="sng" dirty="0">
                <a:solidFill>
                  <a:srgbClr val="000000"/>
                </a:solidFill>
              </a:rPr>
              <a:t/>
            </a:r>
            <a:br>
              <a:rPr lang="ru-RU" sz="2000" b="1" u="sng" dirty="0">
                <a:solidFill>
                  <a:srgbClr val="000000"/>
                </a:solidFill>
              </a:rPr>
            </a:br>
            <a:r>
              <a:rPr lang="ru-RU" sz="2000" b="1" u="sng" dirty="0" smtClean="0">
                <a:solidFill>
                  <a:srgbClr val="000000"/>
                </a:solidFill>
              </a:rPr>
              <a:t>I </a:t>
            </a:r>
            <a:r>
              <a:rPr lang="ru-RU" sz="2000" b="1" u="sng" dirty="0">
                <a:solidFill>
                  <a:srgbClr val="000000"/>
                </a:solidFill>
              </a:rPr>
              <a:t>Республиканский открытый конкурс творчества </a:t>
            </a:r>
            <a:r>
              <a:rPr lang="ru-RU" sz="2000" b="1" u="sng" dirty="0" smtClean="0">
                <a:solidFill>
                  <a:srgbClr val="000000"/>
                </a:solidFill>
              </a:rPr>
              <a:t/>
            </a:r>
            <a:br>
              <a:rPr lang="ru-RU" sz="2000" b="1" u="sng" dirty="0" smtClean="0">
                <a:solidFill>
                  <a:srgbClr val="000000"/>
                </a:solidFill>
              </a:rPr>
            </a:br>
            <a:r>
              <a:rPr lang="ru-RU" sz="2000" b="1" u="sng" dirty="0" smtClean="0">
                <a:solidFill>
                  <a:srgbClr val="000000"/>
                </a:solidFill>
              </a:rPr>
              <a:t>«</a:t>
            </a:r>
            <a:r>
              <a:rPr lang="ru-RU" sz="2000" b="1" u="sng" dirty="0">
                <a:solidFill>
                  <a:srgbClr val="000000"/>
                </a:solidFill>
              </a:rPr>
              <a:t>Я памятник воздвиг себе </a:t>
            </a:r>
            <a:r>
              <a:rPr lang="ru-RU" sz="2000" b="1" u="sng" dirty="0" smtClean="0">
                <a:solidFill>
                  <a:srgbClr val="000000"/>
                </a:solidFill>
              </a:rPr>
              <a:t>нерукотворный</a:t>
            </a:r>
            <a:r>
              <a:rPr lang="ru-RU" sz="2000" b="1" u="sng" dirty="0">
                <a:solidFill>
                  <a:srgbClr val="000000"/>
                </a:solidFill>
              </a:rPr>
              <a:t>…», </a:t>
            </a:r>
            <a:r>
              <a:rPr lang="ru-RU" sz="2000" b="1" u="sng" dirty="0" smtClean="0">
                <a:solidFill>
                  <a:srgbClr val="000000"/>
                </a:solidFill>
              </a:rPr>
              <a:t/>
            </a:r>
            <a:br>
              <a:rPr lang="ru-RU" sz="2000" b="1" u="sng" dirty="0" smtClean="0">
                <a:solidFill>
                  <a:srgbClr val="000000"/>
                </a:solidFill>
              </a:rPr>
            </a:br>
            <a:r>
              <a:rPr lang="ru-RU" sz="2000" b="1" u="sng" dirty="0" smtClean="0">
                <a:solidFill>
                  <a:srgbClr val="000000"/>
                </a:solidFill>
              </a:rPr>
              <a:t>посвященный </a:t>
            </a:r>
            <a:r>
              <a:rPr lang="ru-RU" sz="2000" b="1" u="sng" dirty="0">
                <a:solidFill>
                  <a:srgbClr val="000000"/>
                </a:solidFill>
              </a:rPr>
              <a:t>великому русскому поэту А.С. </a:t>
            </a:r>
            <a:r>
              <a:rPr lang="ru-RU" sz="2000" b="1" u="sng" dirty="0" smtClean="0">
                <a:solidFill>
                  <a:srgbClr val="000000"/>
                </a:solidFill>
              </a:rPr>
              <a:t>Пушкину</a:t>
            </a:r>
            <a:br>
              <a:rPr lang="ru-RU" sz="2000" b="1" u="sng" dirty="0" smtClean="0">
                <a:solidFill>
                  <a:srgbClr val="000000"/>
                </a:solidFill>
              </a:rPr>
            </a:br>
            <a:r>
              <a:rPr lang="ru-RU" sz="2000" b="1" u="sng" dirty="0">
                <a:solidFill>
                  <a:srgbClr val="000000"/>
                </a:solidFill>
              </a:rPr>
              <a:t/>
            </a:r>
            <a:br>
              <a:rPr lang="ru-RU" sz="2000" b="1" u="sng" dirty="0">
                <a:solidFill>
                  <a:srgbClr val="000000"/>
                </a:solidFill>
              </a:rPr>
            </a:br>
            <a:r>
              <a:rPr lang="ru-RU" sz="2000" b="1" u="sng" dirty="0" smtClean="0">
                <a:solidFill>
                  <a:srgbClr val="000000"/>
                </a:solidFill>
              </a:rPr>
              <a:t/>
            </a:r>
            <a:br>
              <a:rPr lang="ru-RU" sz="2000" b="1" u="sng" dirty="0" smtClean="0">
                <a:solidFill>
                  <a:srgbClr val="000000"/>
                </a:solidFill>
              </a:rPr>
            </a:br>
            <a:r>
              <a:rPr lang="ru-RU" sz="2400" b="1" i="1" dirty="0" smtClean="0">
                <a:solidFill>
                  <a:srgbClr val="000000"/>
                </a:solidFill>
              </a:rPr>
              <a:t>Номинация: презентация</a:t>
            </a:r>
            <a:r>
              <a:rPr lang="ru-RU" sz="2400" b="1" u="sng" dirty="0">
                <a:solidFill>
                  <a:srgbClr val="000000"/>
                </a:solidFill>
              </a:rPr>
              <a:t/>
            </a:r>
            <a:br>
              <a:rPr lang="ru-RU" sz="2400" b="1" u="sng" dirty="0">
                <a:solidFill>
                  <a:srgbClr val="000000"/>
                </a:solidFill>
              </a:rPr>
            </a:br>
            <a:r>
              <a:rPr lang="ru-RU" sz="2400" b="1" u="sng" dirty="0" smtClean="0">
                <a:solidFill>
                  <a:srgbClr val="000000"/>
                </a:solidFill>
              </a:rPr>
              <a:t/>
            </a:r>
            <a:br>
              <a:rPr lang="ru-RU" sz="2400" b="1" u="sng" dirty="0" smtClean="0">
                <a:solidFill>
                  <a:srgbClr val="000000"/>
                </a:solidFill>
              </a:rPr>
            </a:br>
            <a:r>
              <a:rPr lang="ru-RU" sz="2400" b="1" u="sng" dirty="0">
                <a:solidFill>
                  <a:srgbClr val="000000"/>
                </a:solidFill>
              </a:rPr>
              <a:t/>
            </a:r>
            <a:br>
              <a:rPr lang="ru-RU" sz="2400" b="1" u="sng" dirty="0">
                <a:solidFill>
                  <a:srgbClr val="000000"/>
                </a:solidFill>
              </a:rPr>
            </a:br>
            <a:r>
              <a:rPr lang="ru-RU" altLang="ru-RU" sz="1800" kern="1200" dirty="0">
                <a:solidFill>
                  <a:srgbClr val="000000"/>
                </a:solidFill>
                <a:cs typeface="Arial" charset="0"/>
              </a:rPr>
              <a:t>		</a:t>
            </a:r>
            <a:br>
              <a:rPr lang="ru-RU" altLang="ru-RU" sz="1800" kern="1200" dirty="0">
                <a:solidFill>
                  <a:srgbClr val="000000"/>
                </a:solidFill>
                <a:cs typeface="Arial" charset="0"/>
              </a:rPr>
            </a:br>
            <a:r>
              <a:rPr lang="ru-RU" altLang="ru-RU" sz="1800" kern="1200" dirty="0">
                <a:solidFill>
                  <a:srgbClr val="000000"/>
                </a:solidFill>
                <a:cs typeface="Arial" charset="0"/>
              </a:rPr>
              <a:t>        </a:t>
            </a:r>
            <a:r>
              <a:rPr lang="ru-RU" altLang="ru-RU" sz="1800" kern="1200" dirty="0" smtClean="0">
                <a:solidFill>
                  <a:srgbClr val="000000"/>
                </a:solidFill>
                <a:cs typeface="Arial" charset="0"/>
              </a:rPr>
              <a:t>                                   Автор: </a:t>
            </a:r>
            <a:r>
              <a:rPr lang="ru-RU" altLang="ru-RU" sz="1800" b="1" i="1" kern="1200" dirty="0" smtClean="0">
                <a:solidFill>
                  <a:srgbClr val="000000"/>
                </a:solidFill>
                <a:cs typeface="Arial" charset="0"/>
              </a:rPr>
              <a:t>Салихова Раушания Музагитовна</a:t>
            </a:r>
            <a:r>
              <a:rPr lang="ru-RU" altLang="ru-RU" sz="1800" kern="1200" dirty="0">
                <a:solidFill>
                  <a:srgbClr val="000000"/>
                </a:solidFill>
                <a:cs typeface="Arial" charset="0"/>
              </a:rPr>
              <a:t/>
            </a:r>
            <a:br>
              <a:rPr lang="ru-RU" altLang="ru-RU" sz="1800" kern="1200" dirty="0">
                <a:solidFill>
                  <a:srgbClr val="000000"/>
                </a:solidFill>
                <a:cs typeface="Arial" charset="0"/>
              </a:rPr>
            </a:br>
            <a:r>
              <a:rPr lang="ru-RU" altLang="ru-RU" sz="1800" kern="1200" dirty="0" smtClean="0">
                <a:solidFill>
                  <a:srgbClr val="000000"/>
                </a:solidFill>
                <a:cs typeface="Arial" charset="0"/>
              </a:rPr>
              <a:t>                                                             учитель </a:t>
            </a:r>
            <a:r>
              <a:rPr lang="ru-RU" altLang="ru-RU" sz="1800" kern="1200" dirty="0">
                <a:solidFill>
                  <a:srgbClr val="000000"/>
                </a:solidFill>
                <a:cs typeface="Arial" charset="0"/>
              </a:rPr>
              <a:t>русского языка и </a:t>
            </a:r>
            <a:r>
              <a:rPr lang="ru-RU" altLang="ru-RU" sz="1800" kern="1200" dirty="0" smtClean="0">
                <a:solidFill>
                  <a:srgbClr val="000000"/>
                </a:solidFill>
                <a:cs typeface="Arial" charset="0"/>
              </a:rPr>
              <a:t>литературы </a:t>
            </a:r>
            <a:br>
              <a:rPr lang="ru-RU" altLang="ru-RU" sz="1800" kern="1200" dirty="0" smtClean="0">
                <a:solidFill>
                  <a:srgbClr val="000000"/>
                </a:solidFill>
                <a:cs typeface="Arial" charset="0"/>
              </a:rPr>
            </a:br>
            <a:r>
              <a:rPr lang="ru-RU" altLang="ru-RU" sz="1800" kern="1200" dirty="0" smtClean="0">
                <a:solidFill>
                  <a:srgbClr val="000000"/>
                </a:solidFill>
                <a:cs typeface="Arial" charset="0"/>
              </a:rPr>
              <a:t>                                               МБОУ «СОШ с. Какре-Елга» </a:t>
            </a:r>
            <a:br>
              <a:rPr lang="ru-RU" altLang="ru-RU" sz="1800" kern="1200" dirty="0" smtClean="0">
                <a:solidFill>
                  <a:srgbClr val="000000"/>
                </a:solidFill>
                <a:cs typeface="Arial" charset="0"/>
              </a:rPr>
            </a:br>
            <a:r>
              <a:rPr lang="ru-RU" altLang="ru-RU" sz="1800" kern="1200" dirty="0" smtClean="0">
                <a:solidFill>
                  <a:srgbClr val="000000"/>
                </a:solidFill>
                <a:cs typeface="Arial" charset="0"/>
              </a:rPr>
              <a:t>                                                                Азнакаевского муниципального района </a:t>
            </a:r>
            <a:br>
              <a:rPr lang="ru-RU" altLang="ru-RU" sz="1800" kern="1200" dirty="0" smtClean="0">
                <a:solidFill>
                  <a:srgbClr val="000000"/>
                </a:solidFill>
                <a:cs typeface="Arial" charset="0"/>
              </a:rPr>
            </a:br>
            <a:r>
              <a:rPr lang="ru-RU" altLang="ru-RU" sz="1800" kern="1200" dirty="0" smtClean="0">
                <a:solidFill>
                  <a:srgbClr val="000000"/>
                </a:solidFill>
                <a:cs typeface="Arial" charset="0"/>
              </a:rPr>
              <a:t>                                   Республики </a:t>
            </a:r>
            <a:r>
              <a:rPr lang="ru-RU" altLang="ru-RU" sz="1800" kern="1200" dirty="0">
                <a:solidFill>
                  <a:srgbClr val="000000"/>
                </a:solidFill>
                <a:cs typeface="Arial" charset="0"/>
              </a:rPr>
              <a:t>Т</a:t>
            </a:r>
            <a:r>
              <a:rPr lang="ru-RU" altLang="ru-RU" sz="1800" kern="1200" dirty="0" smtClean="0">
                <a:solidFill>
                  <a:srgbClr val="000000"/>
                </a:solidFill>
                <a:cs typeface="Arial" charset="0"/>
              </a:rPr>
              <a:t>атарстан                               </a:t>
            </a:r>
            <a:r>
              <a:rPr lang="ru-RU" altLang="ru-RU" sz="1800" kern="1200" dirty="0">
                <a:solidFill>
                  <a:srgbClr val="000000"/>
                </a:solidFill>
                <a:cs typeface="Arial" charset="0"/>
              </a:rPr>
              <a:t/>
            </a:r>
            <a:br>
              <a:rPr lang="ru-RU" altLang="ru-RU" sz="1800" kern="1200" dirty="0">
                <a:solidFill>
                  <a:srgbClr val="000000"/>
                </a:solidFill>
                <a:cs typeface="Arial" charset="0"/>
              </a:rPr>
            </a:br>
            <a:endParaRPr lang="ru-RU" sz="2400" b="1" i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72330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3842">
        <p:plus/>
      </p:transition>
    </mc:Choice>
    <mc:Fallback xmlns="">
      <p:transition spd="slow" advTm="3842">
        <p:plu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Рисунок 1" descr="63541376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extBox 2"/>
          <p:cNvSpPr txBox="1">
            <a:spLocks noChangeArrowheads="1"/>
          </p:cNvSpPr>
          <p:nvPr/>
        </p:nvSpPr>
        <p:spPr bwMode="auto">
          <a:xfrm>
            <a:off x="576065" y="332656"/>
            <a:ext cx="8064896" cy="3508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4400" b="1" i="1" dirty="0">
                <a:latin typeface="Batang" pitchFamily="18" charset="-127"/>
                <a:ea typeface="Batang" pitchFamily="18" charset="-127"/>
              </a:rPr>
              <a:t>Образ </a:t>
            </a:r>
            <a:r>
              <a:rPr lang="ru-RU" sz="4400" b="1" i="1" dirty="0" smtClean="0">
                <a:latin typeface="Batang" pitchFamily="18" charset="-127"/>
                <a:ea typeface="Batang" pitchFamily="18" charset="-127"/>
              </a:rPr>
              <a:t>осени </a:t>
            </a:r>
          </a:p>
          <a:p>
            <a:pPr algn="ctr" eaLnBrk="1" hangingPunct="1"/>
            <a:r>
              <a:rPr lang="ru-RU" sz="4400" b="1" i="1" dirty="0" smtClean="0">
                <a:latin typeface="Batang" pitchFamily="18" charset="-127"/>
                <a:ea typeface="Batang" pitchFamily="18" charset="-127"/>
              </a:rPr>
              <a:t>в  поэзии Александра Сергеевича Пушкина</a:t>
            </a:r>
            <a:endParaRPr lang="ru-RU" sz="3600" b="1" i="1" dirty="0" smtClean="0">
              <a:latin typeface="Batang" pitchFamily="18" charset="-127"/>
              <a:ea typeface="Batang" pitchFamily="18" charset="-127"/>
            </a:endParaRPr>
          </a:p>
          <a:p>
            <a:pPr algn="ctr" eaLnBrk="1" hangingPunct="1"/>
            <a:endParaRPr lang="ru-RU" b="1" i="1" dirty="0" smtClean="0">
              <a:latin typeface="Batang" pitchFamily="18" charset="-127"/>
              <a:ea typeface="Batang" pitchFamily="18" charset="-127"/>
            </a:endParaRPr>
          </a:p>
          <a:p>
            <a:pPr algn="ctr" eaLnBrk="1" hangingPunct="1"/>
            <a:r>
              <a:rPr lang="ru-RU" sz="3600" b="1" i="1" dirty="0" smtClean="0">
                <a:latin typeface="Century" panose="02040604050505020304" pitchFamily="18" charset="0"/>
                <a:ea typeface="Batang" pitchFamily="18" charset="-127"/>
              </a:rPr>
              <a:t>(урок внеклассного чтения </a:t>
            </a:r>
          </a:p>
          <a:p>
            <a:pPr algn="ctr" eaLnBrk="1" hangingPunct="1"/>
            <a:r>
              <a:rPr lang="ru-RU" sz="3600" b="1" i="1" dirty="0" smtClean="0">
                <a:latin typeface="Century" panose="02040604050505020304" pitchFamily="18" charset="0"/>
                <a:ea typeface="Batang" pitchFamily="18" charset="-127"/>
              </a:rPr>
              <a:t>в 8 классе)</a:t>
            </a:r>
            <a:endParaRPr lang="ru-RU" sz="3600" b="1" i="1" dirty="0">
              <a:latin typeface="Century" panose="02040604050505020304" pitchFamily="18" charset="0"/>
              <a:ea typeface="Batang" pitchFamily="18" charset="-127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797152"/>
            <a:ext cx="7772400" cy="971823"/>
          </a:xfrm>
        </p:spPr>
        <p:txBody>
          <a:bodyPr/>
          <a:lstStyle/>
          <a:p>
            <a:pPr marL="0" indent="0" algn="r"/>
            <a:r>
              <a:rPr lang="ru-RU" sz="1800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Унылая пора! Очей очарованье! </a:t>
            </a:r>
            <a:br>
              <a:rPr lang="ru-RU" sz="1800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Приятна мне твоя прощальная краса – </a:t>
            </a:r>
            <a:br>
              <a:rPr lang="ru-RU" sz="1800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Люблю я пышное природы увяданье, </a:t>
            </a:r>
            <a:br>
              <a:rPr lang="ru-RU" sz="1800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 багрец и золото одетые леса</a:t>
            </a:r>
            <a:r>
              <a:rPr lang="ru-RU" sz="18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18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А.С. Пушкин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i="1" dirty="0">
                <a:latin typeface="Times New Roman" pitchFamily="18" charset="0"/>
                <a:cs typeface="Times New Roman" pitchFamily="18" charset="0"/>
              </a:rPr>
            </a:br>
            <a:endParaRPr lang="ru-RU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48723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903">
        <p14:ripple/>
      </p:transition>
    </mc:Choice>
    <mc:Fallback xmlns="">
      <p:transition spd="slow" advTm="79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z="4000" b="1" i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5613" y="4293096"/>
            <a:ext cx="4037012" cy="1944216"/>
          </a:xfrm>
        </p:spPr>
        <p:txBody>
          <a:bodyPr/>
          <a:lstStyle/>
          <a:p>
            <a:pPr marL="0" indent="0" algn="ctr">
              <a:buNone/>
            </a:pPr>
            <a:r>
              <a:rPr lang="ru-RU" sz="2000" b="1" i="1" dirty="0" smtClean="0"/>
              <a:t>Любимое время года А.С. Пушкина, конечно же, осень. Это для него самое плодотворное время. Особенно ярким и богатым  в творчестве поэта стала </a:t>
            </a:r>
            <a:r>
              <a:rPr lang="ru-RU" sz="2400" b="1" i="1" dirty="0" smtClean="0">
                <a:solidFill>
                  <a:srgbClr val="FF0000"/>
                </a:solidFill>
              </a:rPr>
              <a:t>Болдинская осень. 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588" y="692696"/>
            <a:ext cx="4248472" cy="3528392"/>
          </a:xfrm>
        </p:spPr>
      </p:pic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5025" y="4437112"/>
            <a:ext cx="4037013" cy="1658888"/>
          </a:xfrm>
        </p:spPr>
        <p:txBody>
          <a:bodyPr/>
          <a:lstStyle/>
          <a:p>
            <a:pPr marL="0" indent="0">
              <a:buNone/>
            </a:pPr>
            <a:r>
              <a:rPr lang="ru-RU" sz="2800" b="1" i="1" dirty="0" smtClean="0">
                <a:solidFill>
                  <a:schemeClr val="accent6">
                    <a:lumMod val="75000"/>
                  </a:schemeClr>
                </a:solidFill>
              </a:rPr>
              <a:t>«Дни поздней осени бранят обыкновенно, но мне она мила, читатель дорогой…»</a:t>
            </a:r>
            <a:endParaRPr lang="ru-RU" sz="28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692696"/>
            <a:ext cx="2736304" cy="36004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4291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3390">
        <p:blinds dir="vert"/>
      </p:transition>
    </mc:Choice>
    <mc:Fallback xmlns="">
      <p:transition spd="slow" advTm="1339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404664"/>
            <a:ext cx="8136904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470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5613" y="476672"/>
            <a:ext cx="8226425" cy="939378"/>
          </a:xfrm>
        </p:spPr>
        <p:txBody>
          <a:bodyPr/>
          <a:lstStyle/>
          <a:p>
            <a:pPr algn="r"/>
            <a:r>
              <a:rPr lang="ru-RU" sz="3200" b="1" i="1" dirty="0" smtClean="0"/>
              <a:t>И с каждой осенью я расцветаю вновь…</a:t>
            </a:r>
            <a:br>
              <a:rPr lang="ru-RU" sz="3200" b="1" i="1" dirty="0" smtClean="0"/>
            </a:br>
            <a:r>
              <a:rPr lang="ru-RU" sz="2400" b="1" i="1" dirty="0" smtClean="0"/>
              <a:t>А.С. Пушкин</a:t>
            </a:r>
            <a:endParaRPr lang="ru-RU" sz="2400" b="1" i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 eaLnBrk="1" hangingPunct="1">
              <a:lnSpc>
                <a:spcPct val="80000"/>
              </a:lnSpc>
              <a:buClr>
                <a:srgbClr val="FFFFCC"/>
              </a:buClr>
              <a:buSzPct val="60000"/>
              <a:buNone/>
            </a:pPr>
            <a:r>
              <a:rPr lang="ru-RU" sz="3600" b="1" kern="1200" dirty="0">
                <a:solidFill>
                  <a:srgbClr val="FFFFFF"/>
                </a:solidFill>
              </a:rPr>
              <a:t> </a:t>
            </a:r>
            <a:r>
              <a:rPr lang="ru-RU" sz="2800" b="1" kern="1200" dirty="0"/>
              <a:t>«</a:t>
            </a:r>
            <a:r>
              <a:rPr lang="en-US" sz="2800" b="1" i="1" kern="1200" dirty="0" err="1"/>
              <a:t>Осень</a:t>
            </a:r>
            <a:r>
              <a:rPr lang="en-US" sz="2800" b="1" i="1" kern="1200" dirty="0"/>
              <a:t> </a:t>
            </a:r>
            <a:r>
              <a:rPr lang="en-US" sz="2800" b="1" i="1" kern="1200" dirty="0" err="1"/>
              <a:t>подходит</a:t>
            </a:r>
            <a:r>
              <a:rPr lang="en-US" sz="2800" b="1" i="1" kern="1200" dirty="0"/>
              <a:t>. </a:t>
            </a:r>
            <a:r>
              <a:rPr lang="en-US" sz="2800" b="1" i="1" kern="1200" dirty="0" err="1"/>
              <a:t>Это</a:t>
            </a:r>
            <a:r>
              <a:rPr lang="en-US" sz="2800" b="1" i="1" kern="1200" dirty="0"/>
              <a:t> </a:t>
            </a:r>
            <a:r>
              <a:rPr lang="en-US" sz="2800" b="1" i="1" kern="1200" dirty="0" err="1"/>
              <a:t>любимое</a:t>
            </a:r>
            <a:r>
              <a:rPr lang="en-US" sz="2800" b="1" i="1" kern="1200" dirty="0"/>
              <a:t> </a:t>
            </a:r>
            <a:r>
              <a:rPr lang="en-US" sz="2800" b="1" i="1" kern="1200" dirty="0" err="1"/>
              <a:t>мое</a:t>
            </a:r>
            <a:r>
              <a:rPr lang="ru-RU" sz="2800" b="1" i="1" kern="1200" dirty="0"/>
              <a:t> </a:t>
            </a:r>
            <a:r>
              <a:rPr lang="en-US" sz="2800" b="1" i="1" kern="1200" dirty="0" err="1"/>
              <a:t>время</a:t>
            </a:r>
            <a:r>
              <a:rPr lang="en-US" sz="2800" b="1" i="1" kern="1200" dirty="0"/>
              <a:t> — </a:t>
            </a:r>
            <a:r>
              <a:rPr lang="en-US" sz="2800" b="1" i="1" kern="1200" dirty="0" err="1"/>
              <a:t>здоровье</a:t>
            </a:r>
            <a:r>
              <a:rPr lang="en-US" sz="2800" b="1" i="1" kern="1200" dirty="0"/>
              <a:t> </a:t>
            </a:r>
            <a:r>
              <a:rPr lang="en-US" sz="2800" b="1" i="1" kern="1200" dirty="0" err="1"/>
              <a:t>мое</a:t>
            </a:r>
            <a:r>
              <a:rPr lang="en-US" sz="2800" b="1" i="1" kern="1200" dirty="0"/>
              <a:t> </a:t>
            </a:r>
            <a:r>
              <a:rPr lang="ru-RU" sz="2800" b="1" i="1" kern="1200" dirty="0"/>
              <a:t> </a:t>
            </a:r>
            <a:r>
              <a:rPr lang="en-US" sz="2800" b="1" i="1" kern="1200" dirty="0" err="1"/>
              <a:t>обыкновенно</a:t>
            </a:r>
            <a:r>
              <a:rPr lang="en-US" sz="2800" b="1" i="1" kern="1200" dirty="0"/>
              <a:t> </a:t>
            </a:r>
            <a:r>
              <a:rPr lang="en-US" sz="2800" b="1" i="1" kern="1200" dirty="0" err="1"/>
              <a:t>крепнет</a:t>
            </a:r>
            <a:r>
              <a:rPr lang="en-US" sz="2800" b="1" i="1" kern="1200" dirty="0"/>
              <a:t> — </a:t>
            </a:r>
            <a:r>
              <a:rPr lang="en-US" sz="2800" b="1" i="1" kern="1200" dirty="0" err="1"/>
              <a:t>пора</a:t>
            </a:r>
            <a:r>
              <a:rPr lang="en-US" sz="2800" b="1" i="1" kern="1200" dirty="0"/>
              <a:t> </a:t>
            </a:r>
            <a:r>
              <a:rPr lang="en-US" sz="2800" b="1" i="1" kern="1200" dirty="0" err="1"/>
              <a:t>моих</a:t>
            </a:r>
            <a:r>
              <a:rPr lang="en-US" sz="2800" b="1" i="1" kern="1200" dirty="0"/>
              <a:t> </a:t>
            </a:r>
            <a:r>
              <a:rPr lang="en-US" sz="2800" b="1" i="1" kern="1200" dirty="0" err="1"/>
              <a:t>литературных</a:t>
            </a:r>
            <a:r>
              <a:rPr lang="en-US" sz="2800" b="1" i="1" kern="1200" dirty="0"/>
              <a:t> </a:t>
            </a:r>
            <a:r>
              <a:rPr lang="ru-RU" sz="2800" b="1" i="1" kern="1200" dirty="0" smtClean="0"/>
              <a:t>трудов наступает…»</a:t>
            </a:r>
          </a:p>
          <a:p>
            <a:pPr lvl="0" eaLnBrk="1" hangingPunct="1">
              <a:lnSpc>
                <a:spcPct val="80000"/>
              </a:lnSpc>
              <a:buClr>
                <a:srgbClr val="FFFFCC"/>
              </a:buClr>
              <a:buSzPct val="60000"/>
              <a:buNone/>
            </a:pPr>
            <a:endParaRPr lang="ru-RU" sz="2800" b="1" i="1" kern="1200" dirty="0" smtClean="0"/>
          </a:p>
          <a:p>
            <a:pPr lvl="0" algn="r" eaLnBrk="1" hangingPunct="1">
              <a:lnSpc>
                <a:spcPct val="80000"/>
              </a:lnSpc>
              <a:buClr>
                <a:srgbClr val="FFFFCC"/>
              </a:buClr>
              <a:buSzPct val="60000"/>
              <a:buNone/>
            </a:pPr>
            <a:r>
              <a:rPr lang="ru-RU" sz="2400" b="1" i="1" kern="1200" dirty="0" smtClean="0"/>
              <a:t>Из письма П.А. Плетневу</a:t>
            </a:r>
            <a:endParaRPr lang="ru-RU" sz="2400" b="1" i="1" kern="1200" dirty="0"/>
          </a:p>
          <a:p>
            <a:pPr lvl="0" algn="r" eaLnBrk="1" hangingPunct="1">
              <a:lnSpc>
                <a:spcPct val="80000"/>
              </a:lnSpc>
              <a:buClr>
                <a:srgbClr val="FFFFCC"/>
              </a:buClr>
              <a:buSzPct val="60000"/>
              <a:buNone/>
            </a:pPr>
            <a:r>
              <a:rPr lang="ru-RU" b="1" i="1" kern="1200" dirty="0" smtClean="0">
                <a:solidFill>
                  <a:srgbClr val="FFFFFF"/>
                </a:solidFill>
              </a:rPr>
              <a:t>…»</a:t>
            </a:r>
            <a:r>
              <a:rPr lang="ru-RU" sz="2000" b="1" i="1" kern="1200" dirty="0" smtClean="0">
                <a:solidFill>
                  <a:srgbClr val="FFFFFF"/>
                </a:solidFill>
              </a:rPr>
              <a:t>                                                                       </a:t>
            </a:r>
            <a:endParaRPr lang="ru-RU" sz="2000" b="1" i="1" kern="1200" dirty="0">
              <a:solidFill>
                <a:srgbClr val="FFFFFF"/>
              </a:solidFill>
            </a:endParaRPr>
          </a:p>
          <a:p>
            <a:pPr lvl="0" algn="r" eaLnBrk="1" hangingPunct="1">
              <a:lnSpc>
                <a:spcPct val="80000"/>
              </a:lnSpc>
              <a:buClr>
                <a:srgbClr val="FFFFCC"/>
              </a:buClr>
              <a:buSzPct val="60000"/>
              <a:buNone/>
            </a:pPr>
            <a:r>
              <a:rPr lang="ru-RU" sz="2000" b="1" i="1" kern="1200" dirty="0">
                <a:solidFill>
                  <a:srgbClr val="FFFFFF"/>
                </a:solidFill>
              </a:rPr>
              <a:t>                                                           Из письма Плетневу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4932040" y="1340768"/>
            <a:ext cx="3600400" cy="2581945"/>
          </a:xfrm>
          <a:prstGeom prst="rect">
            <a:avLst/>
          </a:prstGeom>
        </p:spPr>
      </p:pic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5025" y="4221088"/>
            <a:ext cx="4037013" cy="1874912"/>
          </a:xfrm>
        </p:spPr>
        <p:txBody>
          <a:bodyPr/>
          <a:lstStyle/>
          <a:p>
            <a:pPr lvl="0" algn="ctr" eaLnBrk="1" hangingPunct="1">
              <a:lnSpc>
                <a:spcPct val="80000"/>
              </a:lnSpc>
              <a:buClr>
                <a:srgbClr val="FFFFCC"/>
              </a:buClr>
              <a:buSzPct val="60000"/>
              <a:buNone/>
            </a:pPr>
            <a:r>
              <a:rPr lang="ru-RU" sz="2800" b="1" i="1" kern="1200" dirty="0">
                <a:solidFill>
                  <a:srgbClr val="FFFFFF"/>
                </a:solidFill>
              </a:rPr>
              <a:t> </a:t>
            </a:r>
            <a:r>
              <a:rPr lang="en-US" sz="2800" b="1" i="1" kern="1200" dirty="0" err="1"/>
              <a:t>Осень</a:t>
            </a:r>
            <a:r>
              <a:rPr lang="en-US" sz="2800" b="1" i="1" kern="1200" dirty="0"/>
              <a:t>... </a:t>
            </a:r>
            <a:r>
              <a:rPr lang="en-US" sz="2800" b="1" i="1" kern="1200" dirty="0" err="1" smtClean="0"/>
              <a:t>Какое</a:t>
            </a:r>
            <a:r>
              <a:rPr lang="en-US" sz="2800" b="1" i="1" kern="1200" dirty="0" smtClean="0"/>
              <a:t> </a:t>
            </a:r>
            <a:r>
              <a:rPr lang="en-US" sz="2800" b="1" i="1" kern="1200" dirty="0" err="1" smtClean="0"/>
              <a:t>необычное</a:t>
            </a:r>
            <a:r>
              <a:rPr lang="ru-RU" sz="2800" b="1" i="1" kern="1200" dirty="0"/>
              <a:t> </a:t>
            </a:r>
            <a:r>
              <a:rPr lang="en-US" sz="2800" b="1" i="1" kern="1200" dirty="0" err="1" smtClean="0"/>
              <a:t>время</a:t>
            </a:r>
            <a:r>
              <a:rPr lang="en-US" sz="2800" b="1" i="1" kern="1200" dirty="0" smtClean="0"/>
              <a:t> </a:t>
            </a:r>
            <a:r>
              <a:rPr lang="en-US" sz="2800" b="1" i="1" kern="1200" dirty="0" err="1" smtClean="0"/>
              <a:t>года</a:t>
            </a:r>
            <a:r>
              <a:rPr lang="en-US" sz="2800" b="1" i="1" kern="1200" dirty="0" smtClean="0"/>
              <a:t> – </a:t>
            </a:r>
            <a:r>
              <a:rPr lang="en-US" sz="2800" b="1" i="1" kern="1200" dirty="0" err="1"/>
              <a:t>грустное</a:t>
            </a:r>
            <a:r>
              <a:rPr lang="en-US" sz="2800" b="1" i="1" kern="1200" dirty="0"/>
              <a:t>, </a:t>
            </a:r>
            <a:r>
              <a:rPr lang="en-US" sz="2800" b="1" i="1" kern="1200" dirty="0" err="1"/>
              <a:t>но</a:t>
            </a:r>
            <a:r>
              <a:rPr lang="en-US" sz="2800" b="1" i="1" kern="1200" dirty="0"/>
              <a:t> </a:t>
            </a:r>
            <a:r>
              <a:rPr lang="en-US" sz="2800" b="1" i="1" kern="1200" dirty="0" err="1"/>
              <a:t>все</a:t>
            </a:r>
            <a:r>
              <a:rPr lang="en-US" sz="2800" b="1" i="1" kern="1200" dirty="0"/>
              <a:t> ж</a:t>
            </a:r>
            <a:r>
              <a:rPr lang="ru-RU" sz="2800" b="1" i="1" kern="1200" dirty="0"/>
              <a:t>е </a:t>
            </a:r>
            <a:r>
              <a:rPr lang="en-US" sz="2800" b="1" i="1" kern="1200" dirty="0" err="1" smtClean="0"/>
              <a:t>прекрасное</a:t>
            </a:r>
            <a:r>
              <a:rPr lang="ru-RU" sz="2800" i="1" kern="1200" dirty="0" smtClean="0"/>
              <a:t>!!!</a:t>
            </a:r>
          </a:p>
          <a:p>
            <a:pPr lvl="0" algn="just" eaLnBrk="1" hangingPunct="1">
              <a:lnSpc>
                <a:spcPct val="80000"/>
              </a:lnSpc>
              <a:buClr>
                <a:srgbClr val="FFFFCC"/>
              </a:buClr>
              <a:buSzPct val="60000"/>
              <a:buNone/>
            </a:pPr>
            <a:r>
              <a:rPr lang="ru-RU" sz="2800" b="1" i="1" kern="1200" dirty="0"/>
              <a:t> </a:t>
            </a:r>
            <a:r>
              <a:rPr lang="ru-RU" sz="2800" b="1" i="1" kern="1200" dirty="0" smtClean="0"/>
              <a:t>                     </a:t>
            </a:r>
            <a:r>
              <a:rPr lang="ru-RU" sz="2000" b="1" i="1" kern="1200" dirty="0" smtClean="0"/>
              <a:t>А.С. Пушкин</a:t>
            </a:r>
            <a:endParaRPr lang="ru-RU" sz="2000" b="1" i="1" dirty="0"/>
          </a:p>
        </p:txBody>
      </p:sp>
    </p:spTree>
    <p:extLst>
      <p:ext uri="{BB962C8B-B14F-4D97-AF65-F5344CB8AC3E}">
        <p14:creationId xmlns:p14="http://schemas.microsoft.com/office/powerpoint/2010/main" val="2172162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kollektzioner.files.wordpress.com/2012/06/0_71123_93cf479e_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8280920" cy="5616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6998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3176">
        <p14:warp dir="in"/>
      </p:transition>
    </mc:Choice>
    <mc:Fallback xmlns="">
      <p:transition spd="slow" advTm="317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600" y="476672"/>
            <a:ext cx="7560840" cy="583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219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/>
          <a:lstStyle/>
          <a:p>
            <a:r>
              <a:rPr lang="ru-RU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Отрывок из романа А.С. Пушкина «Евгений Онегин» </a:t>
            </a:r>
            <a:endParaRPr lang="ru-RU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683568" y="1988840"/>
            <a:ext cx="4104456" cy="4137323"/>
          </a:xfrm>
        </p:spPr>
        <p:txBody>
          <a:bodyPr/>
          <a:lstStyle/>
          <a:p>
            <a:pPr marL="0" indent="0">
              <a:buNone/>
            </a:pPr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Уж небо осенью дышало,</a:t>
            </a:r>
          </a:p>
          <a:p>
            <a:pPr marL="0" indent="0">
              <a:buNone/>
            </a:pPr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Уж реже солнышко блистало.</a:t>
            </a:r>
          </a:p>
          <a:p>
            <a:pPr marL="0" indent="0">
              <a:buNone/>
            </a:pPr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Короче становился день.</a:t>
            </a:r>
          </a:p>
          <a:p>
            <a:pPr marL="0" indent="0">
              <a:buNone/>
            </a:pPr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Лесов таинственная сень</a:t>
            </a:r>
          </a:p>
          <a:p>
            <a:pPr marL="0" indent="0">
              <a:buNone/>
            </a:pPr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С печальным шумом обнажалась.</a:t>
            </a:r>
          </a:p>
          <a:p>
            <a:pPr marL="0" indent="0">
              <a:buNone/>
            </a:pPr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Ложился на поля туман.</a:t>
            </a:r>
          </a:p>
          <a:p>
            <a:pPr marL="0" indent="0">
              <a:buNone/>
            </a:pPr>
            <a:r>
              <a:rPr lang="ru-RU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</a:t>
            </a:r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Гусей крикливых караван</a:t>
            </a:r>
          </a:p>
          <a:p>
            <a:pPr marL="0" indent="0">
              <a:buNone/>
            </a:pPr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Тянулся к югу: приближалась</a:t>
            </a:r>
          </a:p>
          <a:p>
            <a:pPr marL="0" indent="0">
              <a:buNone/>
            </a:pPr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Довольно скучная пора, </a:t>
            </a:r>
          </a:p>
          <a:p>
            <a:pPr marL="0" indent="0">
              <a:buNone/>
            </a:pPr>
            <a:r>
              <a:rPr lang="ru-RU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Стоял ноябрь уж у двора.</a:t>
            </a:r>
          </a:p>
          <a:p>
            <a:pPr marL="0" indent="0">
              <a:buNone/>
            </a:pPr>
            <a:endParaRPr lang="ru-RU" sz="2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haroni" pitchFamily="2" charset="-79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700808"/>
            <a:ext cx="3726582" cy="4425355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93669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571">
        <p:split orient="vert"/>
      </p:transition>
    </mc:Choice>
    <mc:Fallback xmlns="">
      <p:transition spd="slow" advTm="20571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C:\картинки осени\ок\1453375400_pyshnoe-derevo_1_raskrasku.co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04664"/>
            <a:ext cx="7200800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Прямоугольник 1"/>
          <p:cNvSpPr>
            <a:spLocks noChangeArrowheads="1"/>
          </p:cNvSpPr>
          <p:nvPr/>
        </p:nvSpPr>
        <p:spPr bwMode="auto">
          <a:xfrm>
            <a:off x="539750" y="4868863"/>
            <a:ext cx="831850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b="1" i="1" dirty="0" smtClean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b="1" i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 i="1" dirty="0" smtClean="0">
                <a:solidFill>
                  <a:srgbClr val="FF0000"/>
                </a:solidFill>
                <a:latin typeface="Arial" panose="020B0604020202020204" pitchFamily="34" charset="0"/>
              </a:rPr>
              <a:t>Задание</a:t>
            </a:r>
            <a:r>
              <a:rPr lang="ru-RU" altLang="ru-RU" sz="1800" b="1" i="1" dirty="0">
                <a:solidFill>
                  <a:srgbClr val="FF0000"/>
                </a:solidFill>
                <a:latin typeface="Arial" panose="020B0604020202020204" pitchFamily="34" charset="0"/>
              </a:rPr>
              <a:t>: на ветках </a:t>
            </a:r>
            <a:r>
              <a:rPr lang="ru-RU" altLang="ru-RU" sz="1800" b="1" i="1" dirty="0" smtClean="0">
                <a:solidFill>
                  <a:srgbClr val="FF0000"/>
                </a:solidFill>
                <a:latin typeface="Arial" panose="020B0604020202020204" pitchFamily="34" charset="0"/>
              </a:rPr>
              <a:t>дерева (а </a:t>
            </a:r>
            <a:r>
              <a:rPr lang="ru-RU" altLang="ru-RU" sz="1800" b="1" i="1" dirty="0">
                <a:solidFill>
                  <a:srgbClr val="FF0000"/>
                </a:solidFill>
                <a:latin typeface="Arial" panose="020B0604020202020204" pitchFamily="34" charset="0"/>
              </a:rPr>
              <a:t>их у вас </a:t>
            </a:r>
            <a:r>
              <a:rPr lang="ru-RU" altLang="ru-RU" sz="1800" b="1" i="1" dirty="0" smtClean="0">
                <a:solidFill>
                  <a:srgbClr val="FF0000"/>
                </a:solidFill>
                <a:latin typeface="Arial" panose="020B0604020202020204" pitchFamily="34" charset="0"/>
              </a:rPr>
              <a:t>7) </a:t>
            </a:r>
            <a:r>
              <a:rPr lang="ru-RU" altLang="ru-RU" sz="1800" b="1" i="1" dirty="0">
                <a:solidFill>
                  <a:srgbClr val="FF0000"/>
                </a:solidFill>
                <a:latin typeface="Arial" panose="020B0604020202020204" pitchFamily="34" charset="0"/>
              </a:rPr>
              <a:t>напишите строки стихов из поэзии А.С. </a:t>
            </a:r>
            <a:r>
              <a:rPr lang="ru-RU" altLang="ru-RU" sz="1800" b="1" i="1" dirty="0" smtClean="0">
                <a:solidFill>
                  <a:srgbClr val="FF0000"/>
                </a:solidFill>
                <a:latin typeface="Arial" panose="020B0604020202020204" pitchFamily="34" charset="0"/>
              </a:rPr>
              <a:t>Пушкина </a:t>
            </a:r>
            <a:r>
              <a:rPr lang="ru-RU" altLang="ru-RU" sz="1800" b="1" i="1" dirty="0">
                <a:solidFill>
                  <a:srgbClr val="FF0000"/>
                </a:solidFill>
                <a:latin typeface="Arial" panose="020B0604020202020204" pitchFamily="34" charset="0"/>
              </a:rPr>
              <a:t>(Звучит музыка </a:t>
            </a:r>
            <a:r>
              <a:rPr lang="ru-RU" altLang="ru-RU" sz="1800" b="1" i="1" dirty="0" smtClean="0">
                <a:solidFill>
                  <a:srgbClr val="FF0000"/>
                </a:solidFill>
                <a:latin typeface="Arial" panose="020B0604020202020204" pitchFamily="34" charset="0"/>
              </a:rPr>
              <a:t>П.И. Чайковского «</a:t>
            </a:r>
            <a:r>
              <a:rPr lang="ru-RU" altLang="ru-RU" sz="1800" b="1" i="1" dirty="0" err="1" smtClean="0">
                <a:solidFill>
                  <a:srgbClr val="FF0000"/>
                </a:solidFill>
                <a:latin typeface="Arial" panose="020B0604020202020204" pitchFamily="34" charset="0"/>
              </a:rPr>
              <a:t>Оснь</a:t>
            </a:r>
            <a:r>
              <a:rPr lang="ru-RU" altLang="ru-RU" sz="1800" b="1" i="1" dirty="0" smtClean="0">
                <a:solidFill>
                  <a:srgbClr val="FF0000"/>
                </a:solidFill>
                <a:latin typeface="Arial" panose="020B0604020202020204" pitchFamily="34" charset="0"/>
              </a:rPr>
              <a:t>»)</a:t>
            </a:r>
            <a:endParaRPr lang="ru-RU" altLang="ru-RU" sz="1800" b="1" i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b="1" i="1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6648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А.С. Пушкин в живописи</a:t>
            </a:r>
            <a:endParaRPr lang="ru-RU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417638"/>
            <a:ext cx="8075240" cy="4891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836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620688"/>
            <a:ext cx="7344816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278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476672"/>
            <a:ext cx="7776864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259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620688"/>
            <a:ext cx="8075240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241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539552" y="620688"/>
            <a:ext cx="7992888" cy="5616623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b="1" dirty="0" smtClean="0"/>
              <a:t>Использованные </a:t>
            </a:r>
            <a:r>
              <a:rPr lang="ru-RU" sz="2800" b="1" dirty="0"/>
              <a:t>материалы и Интернет-ресурсы</a:t>
            </a:r>
            <a:r>
              <a:rPr lang="ru-RU" sz="2800" b="1" dirty="0" smtClean="0"/>
              <a:t>:</a:t>
            </a:r>
          </a:p>
          <a:p>
            <a:r>
              <a:rPr lang="ru-RU" sz="4000" dirty="0"/>
              <a:t>http://rupoem.ru" title="Русская поэзия"&gt;Стихи русских поэтов&lt;/a&gt;</a:t>
            </a:r>
          </a:p>
          <a:p>
            <a:pPr lvl="0"/>
            <a:r>
              <a:rPr lang="ru-RU" sz="4000" dirty="0"/>
              <a:t>Энциклопедия русской живописи </a:t>
            </a:r>
            <a:r>
              <a:rPr lang="ru-RU" sz="4000" u="sng" dirty="0">
                <a:hlinkClick r:id="rId2"/>
              </a:rPr>
              <a:t>http://www.artsait.ru</a:t>
            </a:r>
            <a:r>
              <a:rPr lang="ru-RU" sz="4000" u="sng" dirty="0" smtClean="0">
                <a:hlinkClick r:id="rId2"/>
              </a:rPr>
              <a:t>/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708254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">
        <p14:honeycomb/>
      </p:transition>
    </mc:Choice>
    <mc:Fallback xmlns="">
      <p:transition spd="slow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картинки осени\ок\116160711_1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985743">
            <a:off x="4520407" y="-527844"/>
            <a:ext cx="3817938" cy="538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Прямоугольник 1"/>
          <p:cNvSpPr>
            <a:spLocks noChangeArrowheads="1"/>
          </p:cNvSpPr>
          <p:nvPr/>
        </p:nvSpPr>
        <p:spPr bwMode="auto">
          <a:xfrm>
            <a:off x="2051050" y="4773613"/>
            <a:ext cx="56896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4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altLang="ru-RU" sz="40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460" name="Picture 2" descr="C:\картинки осени\ок\116160711_1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425"/>
            <a:ext cx="3771900" cy="559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2" descr="C:\картинки осени\ок\116160711_1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967330">
            <a:off x="2302669" y="-311944"/>
            <a:ext cx="3227388" cy="455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2" descr="C:\картинки осени\ок\116160711_1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967330">
            <a:off x="1150938" y="1412875"/>
            <a:ext cx="3227387" cy="455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343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-1|3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2.9|1.6|2.5|2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5|2.5|1.3|1.3|1.5|1.5|1.4|1.5|1.4|1.4|1.4"/>
</p:tagLst>
</file>

<file path=ppt/theme/theme1.xml><?xml version="1.0" encoding="utf-8"?>
<a:theme xmlns:a="http://schemas.openxmlformats.org/drawingml/2006/main" name="Тема7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Тема7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7_Тема7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1171</TotalTime>
  <Words>249</Words>
  <Application>Microsoft Office PowerPoint</Application>
  <PresentationFormat>Экран (4:3)</PresentationFormat>
  <Paragraphs>39</Paragraphs>
  <Slides>15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15</vt:i4>
      </vt:variant>
    </vt:vector>
  </HeadingPairs>
  <TitlesOfParts>
    <vt:vector size="24" baseType="lpstr">
      <vt:lpstr>Aharoni</vt:lpstr>
      <vt:lpstr>Arial</vt:lpstr>
      <vt:lpstr>Batang</vt:lpstr>
      <vt:lpstr>Calibri</vt:lpstr>
      <vt:lpstr>Century</vt:lpstr>
      <vt:lpstr>Times New Roman</vt:lpstr>
      <vt:lpstr>Тема7</vt:lpstr>
      <vt:lpstr>3_Тема7</vt:lpstr>
      <vt:lpstr>7_Тема7</vt:lpstr>
      <vt:lpstr>   I Республиканский открытый конкурс творчества  «Я памятник воздвиг себе нерукотворный…»,  посвященный великому русскому поэту А.С. Пушкину   Номинация: презентация                                                 Автор: Салихова Раушания Музагитовна                                                              учитель русского языка и литературы                                                 МБОУ «СОШ с. Какре-Елга»                                                                  Азнакаевского муниципального района                                     Республики Татарстан                                </vt:lpstr>
      <vt:lpstr>Унылая пора! Очей очарованье!  Приятна мне твоя прощальная краса –  Люблю я пышное природы увяданье,  В багрец и золото одетые леса. А.С. Пушкин  </vt:lpstr>
      <vt:lpstr>Презентация PowerPoint</vt:lpstr>
      <vt:lpstr>Презентация PowerPoint</vt:lpstr>
      <vt:lpstr>И с каждой осенью я расцветаю вновь… А.С. Пушкин</vt:lpstr>
      <vt:lpstr>Презентация PowerPoint</vt:lpstr>
      <vt:lpstr>Презентация PowerPoint</vt:lpstr>
      <vt:lpstr>Отрывок из романа А.С. Пушкина «Евгений Онегин» </vt:lpstr>
      <vt:lpstr>Презентация PowerPoint</vt:lpstr>
      <vt:lpstr>А.С. Пушкин в живописи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I Республиканский открытый конкурс творчества  «Я памятник воздвиг себе нерукотворный…»,  посвященный великому русскому поэту А.С. Пушкину   Номинация: презентация                                                 Автор: Салихова Раушания Музагитовна                                                              учитель русского языка и литературы                                                 МБОУ «СОШ с. Какре-Елга»                                                                  Азнакаевского муниципального района                                     Республики Татарстан                                </dc:title>
  <cp:lastModifiedBy>Раушания Салихова</cp:lastModifiedBy>
  <cp:revision>21</cp:revision>
  <dcterms:created xsi:type="dcterms:W3CDTF">2014-04-08T04:53:42Z</dcterms:created>
  <dcterms:modified xsi:type="dcterms:W3CDTF">2022-01-26T08:26:36Z</dcterms:modified>
</cp:coreProperties>
</file>